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7"/>
  </p:notesMasterIdLst>
  <p:sldIdLst>
    <p:sldId id="260" r:id="rId3"/>
    <p:sldId id="261" r:id="rId4"/>
    <p:sldId id="262" r:id="rId5"/>
    <p:sldId id="263" r:id="rId6"/>
    <p:sldId id="297" r:id="rId7"/>
    <p:sldId id="296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2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/>
              <a:t>推し活したことが</a:t>
            </a:r>
            <a:r>
              <a:rPr lang="en-US"/>
              <a:t>...</a:t>
            </a:r>
            <a:endParaRPr lang="ja-JP"/>
          </a:p>
        </c:rich>
      </c:tx>
      <c:layout>
        <c:manualLayout>
          <c:xMode val="edge"/>
          <c:yMode val="edge"/>
          <c:x val="0.2544374453193351"/>
          <c:y val="7.47008510309158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2701026901423404"/>
          <c:w val="0.93888888888888888"/>
          <c:h val="0.691466957078479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ある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24.5</c:v>
                </c:pt>
                <c:pt idx="1">
                  <c:v>60.8</c:v>
                </c:pt>
                <c:pt idx="2">
                  <c:v>29.2</c:v>
                </c:pt>
                <c:pt idx="3">
                  <c:v>35.6</c:v>
                </c:pt>
                <c:pt idx="4">
                  <c:v>43.2</c:v>
                </c:pt>
                <c:pt idx="5">
                  <c:v>53.4</c:v>
                </c:pt>
                <c:pt idx="6" formatCode="0.0">
                  <c:v>41.116666666666667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0-474C-A8F5-B19EA10ED7F9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なし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Sheet1!$D$3:$D$9</c:f>
              <c:numCache>
                <c:formatCode>General</c:formatCode>
                <c:ptCount val="7"/>
                <c:pt idx="0">
                  <c:v>75.5</c:v>
                </c:pt>
                <c:pt idx="1">
                  <c:v>39.200000000000003</c:v>
                </c:pt>
                <c:pt idx="2">
                  <c:v>70.8</c:v>
                </c:pt>
                <c:pt idx="3">
                  <c:v>64.400000000000006</c:v>
                </c:pt>
                <c:pt idx="4">
                  <c:v>56.8</c:v>
                </c:pt>
                <c:pt idx="5">
                  <c:v>46.6</c:v>
                </c:pt>
                <c:pt idx="6" formatCode="0.0">
                  <c:v>58.883333333333333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20-474C-A8F5-B19EA10ED7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8733535"/>
        <c:axId val="28731455"/>
      </c:barChart>
      <c:catAx>
        <c:axId val="2873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1455"/>
        <c:crosses val="autoZero"/>
        <c:auto val="1"/>
        <c:lblAlgn val="ctr"/>
        <c:lblOffset val="100"/>
        <c:noMultiLvlLbl val="0"/>
      </c:catAx>
      <c:valAx>
        <c:axId val="287314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29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日々が楽しくなり幸せに</a:t>
            </a:r>
            <a:endParaRPr sz="15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なれる</a:t>
            </a:r>
            <a:endParaRPr sz="17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 dirty="0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 dirty="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BF4D01C-BCD9-F8A6-68B3-8B1888D61E65}"/>
              </a:ext>
            </a:extLst>
          </p:cNvPr>
          <p:cNvGrpSpPr/>
          <p:nvPr/>
        </p:nvGrpSpPr>
        <p:grpSpPr>
          <a:xfrm>
            <a:off x="4785516" y="448050"/>
            <a:ext cx="4119834" cy="4219800"/>
            <a:chOff x="4785516" y="448050"/>
            <a:chExt cx="4119834" cy="4219800"/>
          </a:xfrm>
        </p:grpSpPr>
        <p:sp>
          <p:nvSpPr>
            <p:cNvPr id="588" name="Google Shape;588;p73"/>
            <p:cNvSpPr/>
            <p:nvPr/>
          </p:nvSpPr>
          <p:spPr>
            <a:xfrm>
              <a:off x="4882950" y="448050"/>
              <a:ext cx="4022400" cy="42198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cap="flat" cmpd="sng">
              <a:solidFill>
                <a:srgbClr val="C8CAC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t" rotWithShape="0">
                <a:srgbClr val="000000">
                  <a:alpha val="627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949" y="749674"/>
              <a:ext cx="4022351" cy="3504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01047D0D-DA9C-CD2E-7C5D-34FB421EE510}"/>
                </a:ext>
              </a:extLst>
            </p:cNvPr>
            <p:cNvSpPr txBox="1"/>
            <p:nvPr/>
          </p:nvSpPr>
          <p:spPr>
            <a:xfrm>
              <a:off x="6292049" y="1371800"/>
              <a:ext cx="132409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人を巻き込む力</a:t>
              </a: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FA68027-96BB-0809-6799-ADC22A5BD3C2}"/>
                </a:ext>
              </a:extLst>
            </p:cNvPr>
            <p:cNvSpPr txBox="1"/>
            <p:nvPr/>
          </p:nvSpPr>
          <p:spPr>
            <a:xfrm>
              <a:off x="7988161" y="2280951"/>
              <a:ext cx="8840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kumimoji="1" sz="1200" b="1">
                  <a:latin typeface="BIZ UDゴシック" panose="020B0400000000000000" pitchFamily="49" charset="-128"/>
                  <a:ea typeface="BIZ UDゴシック" panose="020B0400000000000000" pitchFamily="49" charset="-128"/>
                </a:defRPr>
              </a:lvl1pPr>
            </a:lstStyle>
            <a:p>
              <a:r>
                <a:rPr lang="ja-JP" altLang="en-US" dirty="0"/>
                <a:t>粘り強さ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E3B336F-4867-73BA-ECD8-D7C23E842689}"/>
                </a:ext>
              </a:extLst>
            </p:cNvPr>
            <p:cNvSpPr txBox="1"/>
            <p:nvPr/>
          </p:nvSpPr>
          <p:spPr>
            <a:xfrm>
              <a:off x="7599939" y="3603673"/>
              <a:ext cx="5588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66E55C2-E082-3F35-031F-9BF58E1CD7BA}"/>
                </a:ext>
              </a:extLst>
            </p:cNvPr>
            <p:cNvSpPr txBox="1"/>
            <p:nvPr/>
          </p:nvSpPr>
          <p:spPr>
            <a:xfrm>
              <a:off x="7076350" y="3663648"/>
              <a:ext cx="1774889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分かりやすく伝える力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2BF0EE0-D51A-A03E-66EE-C549DAD66584}"/>
                </a:ext>
              </a:extLst>
            </p:cNvPr>
            <p:cNvSpPr txBox="1"/>
            <p:nvPr/>
          </p:nvSpPr>
          <p:spPr>
            <a:xfrm>
              <a:off x="5773441" y="363008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9CC7768-7828-12A9-FABC-725298BE72B2}"/>
                </a:ext>
              </a:extLst>
            </p:cNvPr>
            <p:cNvSpPr txBox="1"/>
            <p:nvPr/>
          </p:nvSpPr>
          <p:spPr>
            <a:xfrm>
              <a:off x="5428048" y="3666032"/>
              <a:ext cx="101325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タイピング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0ED8DD1-C46C-97A6-4B1E-06A43C96F501}"/>
                </a:ext>
              </a:extLst>
            </p:cNvPr>
            <p:cNvSpPr txBox="1"/>
            <p:nvPr/>
          </p:nvSpPr>
          <p:spPr>
            <a:xfrm>
              <a:off x="5377683" y="222546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42484FCE-8326-AC1A-4F4E-C635BFF1C0D8}"/>
                </a:ext>
              </a:extLst>
            </p:cNvPr>
            <p:cNvSpPr txBox="1"/>
            <p:nvPr/>
          </p:nvSpPr>
          <p:spPr>
            <a:xfrm>
              <a:off x="4785516" y="2136089"/>
              <a:ext cx="137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プログラミング</a:t>
              </a:r>
              <a:endParaRPr kumimoji="1" lang="en-US" altLang="ja-JP" sz="1200" b="1" dirty="0">
                <a:latin typeface="BIZ UDゴシック" panose="020B0400000000000000" pitchFamily="49" charset="-128"/>
                <a:ea typeface="BIZ UDゴシック" panose="020B0400000000000000" pitchFamily="49" charset="-128"/>
              </a:endParaRPr>
            </a:p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スキル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最も大きい分野は、アニメ、次いでアイドル</a:t>
            </a: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872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最も大きい分野は、アニメ、次いでアイドル</a:t>
            </a: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B6FDCF27-6C7E-188C-3DF1-CA2FC4726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020097"/>
              </p:ext>
            </p:extLst>
          </p:nvPr>
        </p:nvGraphicFramePr>
        <p:xfrm>
          <a:off x="467958" y="1269402"/>
          <a:ext cx="4572000" cy="3400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A31EF4-5F6E-E398-8FA3-6E407BFC574C}"/>
              </a:ext>
            </a:extLst>
          </p:cNvPr>
          <p:cNvSpPr txBox="1"/>
          <p:nvPr/>
        </p:nvSpPr>
        <p:spPr>
          <a:xfrm>
            <a:off x="4927823" y="1701908"/>
            <a:ext cx="39749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/>
              <a:t>・アニメ</a:t>
            </a:r>
            <a:r>
              <a:rPr lang="en-US" altLang="ja-JP" sz="1800" b="1" dirty="0"/>
              <a:t>/</a:t>
            </a:r>
            <a:r>
              <a:rPr lang="ja-JP" altLang="en-US" sz="1800" b="1" dirty="0"/>
              <a:t>アイドルが大きな分野</a:t>
            </a:r>
            <a:endParaRPr lang="en-US" altLang="ja-JP" sz="1800" b="1" dirty="0"/>
          </a:p>
          <a:p>
            <a:r>
              <a:rPr lang="ja-JP" altLang="en-US" sz="1800" b="1" dirty="0"/>
              <a:t>・約過半数が推し活したことがある</a:t>
            </a:r>
            <a:endParaRPr lang="en-US" altLang="ja-JP" sz="1800" b="1" dirty="0"/>
          </a:p>
          <a:p>
            <a:r>
              <a:rPr lang="ja-JP" altLang="en-US" sz="1800" b="1" dirty="0"/>
              <a:t>・コロナ禍で推しや好きなものが</a:t>
            </a:r>
            <a:endParaRPr lang="en-US" altLang="ja-JP" sz="1800" b="1" dirty="0"/>
          </a:p>
          <a:p>
            <a:r>
              <a:rPr lang="ja-JP" altLang="en-US" sz="1800" b="1" dirty="0"/>
              <a:t>　出来る人が増加</a:t>
            </a:r>
            <a:endParaRPr lang="en-US" altLang="ja-JP" sz="1800" b="1" dirty="0"/>
          </a:p>
          <a:p>
            <a:r>
              <a:rPr lang="ja-JP" altLang="en-US" sz="1800" b="1" dirty="0"/>
              <a:t>・ほとんどのサイトで若者のグラフ</a:t>
            </a:r>
            <a:endParaRPr lang="en-US" altLang="ja-JP" sz="1800" b="1" dirty="0"/>
          </a:p>
          <a:p>
            <a:r>
              <a:rPr lang="ja-JP" altLang="en-US" sz="1800" b="1" dirty="0"/>
              <a:t>　は約</a:t>
            </a:r>
            <a:r>
              <a:rPr lang="en-US" altLang="ja-JP" sz="1800" b="1" dirty="0"/>
              <a:t>7</a:t>
            </a:r>
            <a:r>
              <a:rPr lang="ja-JP" altLang="en-US" sz="1800" b="1" dirty="0"/>
              <a:t>割越えが</a:t>
            </a:r>
            <a:r>
              <a:rPr lang="en-US" altLang="ja-JP" sz="1800" b="1" dirty="0"/>
              <a:t>’</a:t>
            </a:r>
            <a:r>
              <a:rPr lang="ja-JP" altLang="en-US" sz="1800" b="1" dirty="0"/>
              <a:t>ある</a:t>
            </a:r>
            <a:r>
              <a:rPr lang="en-US" altLang="ja-JP" sz="1800" b="1" dirty="0"/>
              <a:t>‘</a:t>
            </a:r>
            <a:r>
              <a:rPr lang="ja-JP" altLang="en-US" sz="1800" b="1" dirty="0"/>
              <a:t>を占めている</a:t>
            </a:r>
            <a:endParaRPr lang="en-US" altLang="ja-JP" sz="1800" b="1" dirty="0"/>
          </a:p>
          <a:p>
            <a:r>
              <a:rPr lang="ja-JP" altLang="en-US" sz="1800" b="1" dirty="0"/>
              <a:t>・高校生</a:t>
            </a:r>
            <a:r>
              <a:rPr lang="en-US" altLang="ja-JP" sz="1800" b="1" dirty="0"/>
              <a:t>/</a:t>
            </a:r>
            <a:r>
              <a:rPr lang="ja-JP" altLang="en-US" sz="1800" b="1" dirty="0"/>
              <a:t>大学生では</a:t>
            </a:r>
            <a:r>
              <a:rPr lang="en-US" altLang="ja-JP" sz="1800" b="1" dirty="0"/>
              <a:t>8</a:t>
            </a:r>
            <a:r>
              <a:rPr lang="ja-JP" altLang="en-US" sz="1800" b="1" dirty="0"/>
              <a:t>割を超える</a:t>
            </a:r>
            <a:endParaRPr lang="en-US" altLang="ja-JP" sz="1800" b="1" dirty="0"/>
          </a:p>
          <a:p>
            <a:r>
              <a:rPr lang="ja-JP" altLang="en-US" sz="1800" b="1" dirty="0"/>
              <a:t>　サイトも見受けられた</a:t>
            </a:r>
          </a:p>
        </p:txBody>
      </p:sp>
      <p:sp>
        <p:nvSpPr>
          <p:cNvPr id="5" name="星: 12 pt 4">
            <a:extLst>
              <a:ext uri="{FF2B5EF4-FFF2-40B4-BE49-F238E27FC236}">
                <a16:creationId xmlns:a16="http://schemas.microsoft.com/office/drawing/2014/main" id="{3F77B0D5-A721-D1D0-0096-145A7B5F981C}"/>
              </a:ext>
            </a:extLst>
          </p:cNvPr>
          <p:cNvSpPr/>
          <p:nvPr/>
        </p:nvSpPr>
        <p:spPr>
          <a:xfrm>
            <a:off x="5266742" y="334525"/>
            <a:ext cx="3636031" cy="1127413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動機スライド</a:t>
            </a:r>
            <a:r>
              <a:rPr kumimoji="1" lang="en-US" altLang="ja-JP" dirty="0"/>
              <a:t>_</a:t>
            </a:r>
            <a:r>
              <a:rPr kumimoji="1" lang="ja-JP" altLang="en-US" dirty="0"/>
              <a:t>例その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958</Words>
  <Application>Microsoft Office PowerPoint</Application>
  <PresentationFormat>画面に合わせる (16:9)</PresentationFormat>
  <Paragraphs>247</Paragraphs>
  <Slides>34</Slides>
  <Notes>34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34</vt:i4>
      </vt:variant>
    </vt:vector>
  </HeadingPairs>
  <TitlesOfParts>
    <vt:vector size="41" baseType="lpstr">
      <vt:lpstr>BIZ UDゴシック</vt:lpstr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アプリの制作経緯ー動機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板垣佐和子</cp:lastModifiedBy>
  <cp:revision>10</cp:revision>
  <dcterms:modified xsi:type="dcterms:W3CDTF">2022-06-29T01:44:12Z</dcterms:modified>
</cp:coreProperties>
</file>